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4" r:id="rId7"/>
    <p:sldId id="266" r:id="rId8"/>
    <p:sldId id="265" r:id="rId9"/>
    <p:sldId id="267" r:id="rId10"/>
    <p:sldId id="270" r:id="rId11"/>
    <p:sldId id="269" r:id="rId12"/>
    <p:sldId id="272" r:id="rId13"/>
    <p:sldId id="273" r:id="rId14"/>
    <p:sldId id="277" r:id="rId15"/>
    <p:sldId id="276" r:id="rId16"/>
    <p:sldId id="278" r:id="rId17"/>
    <p:sldId id="280" r:id="rId18"/>
    <p:sldId id="281" r:id="rId19"/>
    <p:sldId id="283" r:id="rId20"/>
    <p:sldId id="284" r:id="rId21"/>
    <p:sldId id="285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B2DB5-68B6-4A08-B615-D0930C8B65E6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706B4-61B5-46D4-99AC-EB7E9ABC97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714"/>
            <a:ext cx="12192000" cy="833410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7988" y="3602038"/>
            <a:ext cx="8242661" cy="1655762"/>
          </a:xfrm>
        </p:spPr>
        <p:txBody>
          <a:bodyPr>
            <a:normAutofit/>
          </a:bodyPr>
          <a:lstStyle/>
          <a:p>
            <a:r>
              <a:rPr lang="bg-BG" sz="3200" i="1" dirty="0" smtClean="0">
                <a:latin typeface="Monotype Corsiva" panose="03010101010201010101" pitchFamily="66" charset="0"/>
              </a:rPr>
              <a:t>Няма нищо по-красиво от високият дух </a:t>
            </a:r>
          </a:p>
          <a:p>
            <a:r>
              <a:rPr lang="bg-BG" sz="3200" i="1" dirty="0" smtClean="0">
                <a:latin typeface="Monotype Corsiva" panose="03010101010201010101" pitchFamily="66" charset="0"/>
              </a:rPr>
              <a:t>и нищо по-ценно от знанието!</a:t>
            </a:r>
            <a:endParaRPr lang="en-US" sz="3200" i="1" dirty="0">
              <a:latin typeface="Monotype Corsiva" panose="03010101010201010101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7990" y="1122363"/>
            <a:ext cx="8098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dirty="0" smtClean="0"/>
              <a:t>ВТОРО ОСНОВНО УЧИЛИЩЕ „НИКОЛА ЙОНКОВ ВАПЦАРОВ”- ГР. ТЪРГОВИЩЕ</a:t>
            </a:r>
            <a:br>
              <a:rPr lang="bg-BG" dirty="0" smtClean="0"/>
            </a:br>
            <a:r>
              <a:rPr lang="bg-BG" dirty="0" smtClean="0"/>
              <a:t>Адрес  :  7700 гр. Търговище, ул.”Руен” №19, тел. 0601/64936</a:t>
            </a:r>
            <a:br>
              <a:rPr lang="bg-BG" dirty="0" smtClean="0"/>
            </a:br>
            <a:r>
              <a:rPr lang="bg-BG" dirty="0" smtClean="0"/>
              <a:t>E-mail: ou_2_tg@abv.bg</a:t>
            </a:r>
            <a:endParaRPr lang="bg-BG" dirty="0"/>
          </a:p>
        </p:txBody>
      </p:sp>
      <p:pic>
        <p:nvPicPr>
          <p:cNvPr id="6" name="Картина 2" descr="емблема_2_о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7" b="95364" l="0" r="98667">
                        <a14:foregroundMark x1="16981" y1="31472" x2="20667" y2="28477"/>
                        <a14:foregroundMark x1="20667" y1="28477" x2="21330" y2="24964"/>
                        <a14:foregroundMark x1="54811" y1="5396" x2="63093" y2="5944"/>
                        <a14:foregroundMark x1="76369" y1="25027" x2="62667" y2="45695"/>
                        <a14:foregroundMark x1="62667" y1="45695" x2="29333" y2="45695"/>
                        <a14:foregroundMark x1="29333" y1="45695" x2="19333" y2="39073"/>
                        <a14:foregroundMark x1="17117" y1="34984" x2="16774" y2="34352"/>
                        <a14:foregroundMark x1="19333" y1="39073" x2="17173" y2="35088"/>
                        <a14:foregroundMark x1="0" y1="52318" x2="0" y2="54305"/>
                        <a14:foregroundMark x1="0" y1="35100" x2="0" y2="35656"/>
                        <a14:foregroundMark x1="20687" y1="79214" x2="22000" y2="80795"/>
                        <a14:foregroundMark x1="13205" y1="70204" x2="17474" y2="75345"/>
                        <a14:foregroundMark x1="0" y1="54305" x2="1973" y2="56680"/>
                        <a14:foregroundMark x1="22000" y1="80795" x2="30667" y2="84768"/>
                        <a14:foregroundMark x1="30667" y1="84768" x2="77333" y2="72185"/>
                        <a14:foregroundMark x1="77333" y1="72185" x2="93333" y2="52980"/>
                        <a14:foregroundMark x1="93333" y1="52980" x2="97333" y2="42384"/>
                        <a14:foregroundMark x1="93455" y1="37086" x2="93217" y2="36761"/>
                        <a14:foregroundMark x1="97333" y1="42384" x2="95879" y2="40397"/>
                        <a14:foregroundMark x1="79331" y1="28296" x2="67333" y2="21854"/>
                        <a14:foregroundMark x1="67333" y1="21854" x2="32667" y2="19205"/>
                        <a14:foregroundMark x1="13178" y1="23815" x2="10047" y2="24556"/>
                        <a14:foregroundMark x1="32667" y1="19205" x2="23234" y2="21436"/>
                        <a14:foregroundMark x1="24667" y1="83444" x2="20211" y2="81784"/>
                        <a14:foregroundMark x1="10821" y1="74141" x2="9662" y2="72199"/>
                        <a14:foregroundMark x1="1800" y1="56716" x2="427" y2="52351"/>
                        <a14:foregroundMark x1="15326" y1="38567" x2="22000" y2="35762"/>
                        <a14:foregroundMark x1="22000" y1="35762" x2="31333" y2="34437"/>
                        <a14:foregroundMark x1="31333" y1="34437" x2="52000" y2="43046"/>
                        <a14:foregroundMark x1="52000" y1="43046" x2="65333" y2="53642"/>
                        <a14:foregroundMark x1="65333" y1="53642" x2="72667" y2="64901"/>
                        <a14:foregroundMark x1="72667" y1="64901" x2="71333" y2="77483"/>
                        <a14:foregroundMark x1="71333" y1="77483" x2="52667" y2="88742"/>
                        <a14:foregroundMark x1="52667" y1="88742" x2="28667" y2="87417"/>
                        <a14:foregroundMark x1="28667" y1="87417" x2="19967" y2="83096"/>
                        <a14:foregroundMark x1="19607" y1="85040" x2="25333" y2="90728"/>
                        <a14:foregroundMark x1="25333" y1="90728" x2="52000" y2="99338"/>
                        <a14:foregroundMark x1="54039" y1="98675" x2="64035" y2="95425"/>
                        <a14:foregroundMark x1="52000" y1="99338" x2="54039" y2="98675"/>
                        <a14:foregroundMark x1="91138" y1="75961" x2="98667" y2="41060"/>
                        <a14:foregroundMark x1="89140" y1="85227" x2="89232" y2="84799"/>
                        <a14:foregroundMark x1="84950" y1="34499" x2="80667" y2="32450"/>
                        <a14:foregroundMark x1="90359" y1="37086" x2="90045" y2="36936"/>
                        <a14:foregroundMark x1="98667" y1="41060" x2="97281" y2="40397"/>
                        <a14:foregroundMark x1="80667" y1="32450" x2="34000" y2="44371"/>
                        <a14:foregroundMark x1="34000" y1="44371" x2="25333" y2="50331"/>
                        <a14:foregroundMark x1="13235" y1="70188" x2="10826" y2="74142"/>
                        <a14:foregroundMark x1="25333" y1="50331" x2="17499" y2="63189"/>
                        <a14:foregroundMark x1="19088" y1="87836" x2="20667" y2="89404"/>
                        <a14:foregroundMark x1="20667" y1="89404" x2="38667" y2="98675"/>
                        <a14:foregroundMark x1="38667" y1="98675" x2="66000" y2="99338"/>
                        <a14:foregroundMark x1="67049" y1="98675" x2="67226" y2="98563"/>
                        <a14:foregroundMark x1="66000" y1="99338" x2="67049" y2="98675"/>
                        <a14:foregroundMark x1="63845" y1="83381" x2="21333" y2="73510"/>
                        <a14:foregroundMark x1="21333" y1="73510" x2="13880" y2="74695"/>
                        <a14:foregroundMark x1="57550" y1="1331" x2="61140" y2="2192"/>
                        <a14:foregroundMark x1="75039" y1="7294" x2="83864" y2="13626"/>
                        <a14:foregroundMark x1="98772" y1="40397" x2="98667" y2="42384"/>
                        <a14:foregroundMark x1="98981" y1="36443" x2="98947" y2="37086"/>
                        <a14:foregroundMark x1="98667" y1="42384" x2="80000" y2="45695"/>
                        <a14:foregroundMark x1="80000" y1="45695" x2="17043" y2="35075"/>
                        <a14:foregroundMark x1="17407" y1="12583" x2="16000" y2="13245"/>
                        <a14:foregroundMark x1="36700" y1="3505" x2="17407" y2="12583"/>
                        <a14:foregroundMark x1="16000" y1="13245" x2="14667" y2="21854"/>
                        <a14:foregroundMark x1="14667" y1="21854" x2="33333" y2="15894"/>
                        <a14:foregroundMark x1="33333" y1="15894" x2="36477" y2="12771"/>
                        <a14:foregroundMark x1="8978" y1="23222" x2="6000" y2="29139"/>
                        <a14:foregroundMark x1="10000" y1="21192" x2="9100" y2="22980"/>
                        <a14:foregroundMark x1="6476" y1="35762" x2="6667" y2="38411"/>
                        <a14:foregroundMark x1="6000" y1="29139" x2="6476" y2="35762"/>
                        <a14:foregroundMark x1="6667" y1="38411" x2="13333" y2="37748"/>
                        <a14:foregroundMark x1="42000" y1="95364" x2="76000" y2="86093"/>
                        <a14:foregroundMark x1="76000" y1="90728" x2="68667" y2="92715"/>
                        <a14:foregroundMark x1="60000" y1="3311" x2="42667" y2="3974"/>
                        <a14:foregroundMark x1="45333" y1="1987" x2="38667" y2="3311"/>
                        <a14:backgroundMark x1="2088" y1="27337" x2="1333" y2="27815"/>
                        <a14:backgroundMark x1="1333" y1="27815" x2="1206" y2="26931"/>
                        <a14:backgroundMark x1="84667" y1="13245" x2="96667" y2="26490"/>
                        <a14:backgroundMark x1="96667" y1="26490" x2="92000" y2="19205"/>
                        <a14:backgroundMark x1="92000" y1="19205" x2="98000" y2="12583"/>
                        <a14:backgroundMark x1="98000" y1="12583" x2="99333" y2="36424"/>
                        <a14:backgroundMark x1="99333" y1="36424" x2="96667" y2="29801"/>
                        <a14:backgroundMark x1="99333" y1="37086" x2="99333" y2="40397"/>
                        <a14:backgroundMark x1="13333" y1="12583" x2="14838" y2="11942"/>
                        <a14:backgroundMark x1="4346" y1="28377" x2="3595" y2="29309"/>
                        <a14:backgroundMark x1="667" y1="56954" x2="2667" y2="66225"/>
                        <a14:backgroundMark x1="2667" y1="66225" x2="7333" y2="73510"/>
                        <a14:backgroundMark x1="7333" y1="73510" x2="2667" y2="98675"/>
                        <a14:backgroundMark x1="2667" y1="98675" x2="0" y2="78808"/>
                        <a14:backgroundMark x1="92667" y1="76821" x2="88000" y2="84106"/>
                        <a14:backgroundMark x1="88000" y1="84106" x2="76616" y2="91527"/>
                        <a14:backgroundMark x1="153" y1="50415" x2="0" y2="52318"/>
                        <a14:backgroundMark x1="1088" y1="38806" x2="264" y2="49035"/>
                        <a14:backgroundMark x1="74000" y1="5298" x2="60000" y2="0"/>
                        <a14:backgroundMark x1="1333" y1="35762" x2="1333" y2="35762"/>
                        <a14:backgroundMark x1="667" y1="35099" x2="1333" y2="35099"/>
                        <a14:backgroundMark x1="16667" y1="12583" x2="16667" y2="12583"/>
                        <a14:backgroundMark x1="56667" y1="662" x2="56667" y2="662"/>
                        <a14:backgroundMark x1="90000" y1="85430" x2="90000" y2="85430"/>
                        <a14:backgroundMark x1="88667" y1="86093" x2="88667" y2="86093"/>
                        <a14:backgroundMark x1="66667" y1="98675" x2="66667" y2="9867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1853" y="567480"/>
            <a:ext cx="1440160" cy="1478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867989" y="2247779"/>
            <a:ext cx="824266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6000" b="1" i="1" dirty="0" smtClean="0">
                <a:ln/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Честит 24 </a:t>
            </a:r>
            <a:r>
              <a:rPr lang="bg-BG" sz="6600" b="1" i="1" dirty="0" smtClean="0">
                <a:ln/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май</a:t>
            </a:r>
            <a:r>
              <a:rPr lang="bg-BG" sz="6000" b="1" i="1" dirty="0" smtClean="0">
                <a:ln/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!!!</a:t>
            </a:r>
            <a:endParaRPr lang="en-US" sz="6000" b="1" i="1" cap="none" spc="0" dirty="0">
              <a:ln/>
              <a:solidFill>
                <a:schemeClr val="accent4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" name="Караоке! Крисия - Планета На Децата-[AudioTrimmer.com]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4775" y="5559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небе, цвете&#10;&#10;Описание, генерирано с висока достоверност">
            <a:extLst>
              <a:ext uri="{FF2B5EF4-FFF2-40B4-BE49-F238E27FC236}">
                <a16:creationId xmlns:a16="http://schemas.microsoft.com/office/drawing/2014/main" id="{49B42114-339F-411D-B2BE-1593829A3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6161753" y="761346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О, </a:t>
            </a:r>
            <a:r>
              <a:rPr lang="ru-RU" sz="2400" b="1" dirty="0" err="1"/>
              <a:t>будители</a:t>
            </a:r>
            <a:r>
              <a:rPr lang="ru-RU" sz="2400" b="1" dirty="0"/>
              <a:t> </a:t>
            </a:r>
            <a:r>
              <a:rPr lang="ru-RU" sz="2400" b="1" dirty="0" err="1"/>
              <a:t>народни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цял</a:t>
            </a:r>
            <a:r>
              <a:rPr lang="ru-RU" sz="2400" b="1" dirty="0"/>
              <a:t> низ светли имена, </a:t>
            </a:r>
            <a:br>
              <a:rPr lang="ru-RU" sz="2400" b="1" dirty="0"/>
            </a:br>
            <a:r>
              <a:rPr lang="ru-RU" sz="2400" b="1" dirty="0"/>
              <a:t>чисти и </a:t>
            </a:r>
            <a:r>
              <a:rPr lang="ru-RU" sz="2400" b="1" dirty="0" err="1"/>
              <a:t>сияйни</a:t>
            </a:r>
            <a:r>
              <a:rPr lang="ru-RU" sz="2400" b="1" dirty="0"/>
              <a:t>, </a:t>
            </a:r>
            <a:r>
              <a:rPr lang="ru-RU" sz="2400" b="1" dirty="0" err="1"/>
              <a:t>благородни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вий</a:t>
            </a:r>
            <a:r>
              <a:rPr lang="ru-RU" sz="2400" b="1" dirty="0"/>
              <a:t> </a:t>
            </a:r>
            <a:r>
              <a:rPr lang="ru-RU" sz="2400" b="1" dirty="0" err="1"/>
              <a:t>сте</a:t>
            </a:r>
            <a:r>
              <a:rPr lang="ru-RU" sz="2400" b="1" dirty="0"/>
              <a:t> </a:t>
            </a:r>
            <a:r>
              <a:rPr lang="ru-RU" sz="2400" b="1" dirty="0" err="1"/>
              <a:t>нашите</a:t>
            </a:r>
            <a:r>
              <a:rPr lang="ru-RU" sz="2400" b="1" dirty="0"/>
              <a:t> знамена,</a:t>
            </a:r>
            <a:br>
              <a:rPr lang="ru-RU" sz="2400" b="1" dirty="0"/>
            </a:br>
            <a:r>
              <a:rPr lang="ru-RU" sz="2400" b="1" dirty="0"/>
              <a:t>нам за </a:t>
            </a:r>
            <a:r>
              <a:rPr lang="ru-RU" sz="2400" b="1" dirty="0" err="1"/>
              <a:t>вечни</a:t>
            </a:r>
            <a:r>
              <a:rPr lang="ru-RU" sz="2400" b="1" dirty="0"/>
              <a:t> времена.</a:t>
            </a:r>
            <a:endParaRPr lang="bg-BG" sz="2400" b="1" dirty="0"/>
          </a:p>
        </p:txBody>
      </p:sp>
      <p:sp>
        <p:nvSpPr>
          <p:cNvPr id="6" name="Правоъгълник 5"/>
          <p:cNvSpPr/>
          <p:nvPr/>
        </p:nvSpPr>
        <p:spPr>
          <a:xfrm>
            <a:off x="1524000" y="6021288"/>
            <a:ext cx="89644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g-BG" sz="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bg-BG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C:\Users\Ceca\Downloads\14858671_1242256249169243_1060424672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948" y="112820"/>
            <a:ext cx="4320480" cy="331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Ceca\Desktop\14632913_1422715121076656_150856168804737252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972" y="3837476"/>
            <a:ext cx="4338228" cy="287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 descr="D:\ПЕТРОСЛАВА\IMG_20171031_1119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8244" y="326352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9321983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nowmen Backgrounds posted by Ethan Merc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-170360"/>
            <a:ext cx="13362039" cy="792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eca\Desktop\СНИМКИ ОТ ДЯДО КОЛЕДА 2016 Г И ГОРАТА\15723988_1297513940269401_1036309662_n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860" y="0"/>
            <a:ext cx="386264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860" y="4289673"/>
            <a:ext cx="4000500" cy="256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Ceca\Desktop\СНИМКИ ОТ ДЯДО КОЛЕДА 2016 Г И ГОРАТА\15722747_1297514113602717_1414448674_n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4259" y="0"/>
            <a:ext cx="4752528" cy="3586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504071" y="241554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Баба Зима пак размята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белия кожух.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Ний се стелим по земята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леки като пух.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Над къщички и дворчета,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край светлите прозорчета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летим, летим и се въртим,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децата веселим!</a:t>
            </a:r>
            <a:endParaRPr lang="bg-BG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4" y="-1"/>
            <a:ext cx="12308114" cy="7311571"/>
          </a:xfrm>
          <a:prstGeom prst="rect">
            <a:avLst/>
          </a:prstGeom>
        </p:spPr>
      </p:pic>
      <p:pic>
        <p:nvPicPr>
          <p:cNvPr id="8" name="Picture 2" descr="C:\Users\Ceca\Desktop\снимки от празника 2015г1 КЛАС\Picture 118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657"/>
            <a:ext cx="486003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Ceca\Desktop\снимки от празника 2015г1 КЛАС\Picture 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0513" y="157488"/>
            <a:ext cx="4283773" cy="267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989943" y="307437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Джуджетата на Дядо Коледа – без тях светът би бил различен и добрият старец едва ли би се справил с всичко сам!</a:t>
            </a:r>
            <a:endParaRPr lang="bg-BG" sz="2400" dirty="0"/>
          </a:p>
        </p:txBody>
      </p:sp>
      <p:pic>
        <p:nvPicPr>
          <p:cNvPr id="7" name="Picture 3" descr="C:\Users\Ceca\Desktop\МЕРКА\16683255_971115346324044_169815835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8397" y="4084951"/>
            <a:ext cx="4067174" cy="3124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78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86114"/>
            <a:ext cx="12612914" cy="8360228"/>
          </a:xfrm>
          <a:prstGeom prst="rect">
            <a:avLst/>
          </a:prstGeom>
        </p:spPr>
      </p:pic>
      <p:pic>
        <p:nvPicPr>
          <p:cNvPr id="9" name="Picture 4" descr="http://2outr.sitemo.net/file/ms_website/w2160/file/repository/84135258_818496721999477_4195495638676275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94000"/>
            <a:ext cx="4145745" cy="3957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8" descr="http://2outr.sitemo.net/file/ms_website/w2160/file/repository/82910601_513683232604089_673008398469011865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1642" y="2453303"/>
            <a:ext cx="2481943" cy="4404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6" descr="http://2outr.sitemo.net/file/ms_website/w2160/file/repository/83000469_635380703939657_50500029615859302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5208" y="2882090"/>
            <a:ext cx="3376792" cy="3869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653143" y="-85766"/>
            <a:ext cx="1153885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bg-BG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g-BG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22.01.2020г. четвъртокласниците от Второ основно училище „ Н. Й. Вапцаров“ – гр. Търговище посрещнаха скъпи гости.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g-BG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Група деца дойдоха водени от г-жа Аткова – директор на Частно  основно училище  „Куест“ – гр. София. </a:t>
            </a:r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Двете училища работят заедно по Национална програма „ Иновации в действие“.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77257" y="1198534"/>
            <a:ext cx="89262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g-BG" sz="1400" b="1" i="1" dirty="0"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bg-BG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приятелството трябва да се борим всеки ден.</a:t>
            </a:r>
            <a:endParaRPr kumimoji="0" lang="bg-BG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g-BG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 е свято като хляба, от съдбата подарен.</a:t>
            </a:r>
            <a:endParaRPr kumimoji="0" lang="bg-BG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g-BG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Колко хубаво е само да усещаш ей така.</a:t>
            </a:r>
            <a:endParaRPr kumimoji="0" lang="bg-BG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g-BG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сърцето друго рамо и протегната ръка.</a:t>
            </a:r>
            <a:r>
              <a:rPr lang="bg-BG" sz="2000" b="1" i="1" dirty="0">
                <a:ea typeface="Calibri" pitchFamily="34" charset="0"/>
                <a:cs typeface="Times New Roman" pitchFamily="18" charset="0"/>
              </a:rPr>
              <a:t>”</a:t>
            </a:r>
            <a:endParaRPr kumimoji="0" lang="bg-BG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FF5705D-61FE-4338-843F-C96706318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0600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-2544960" y="6309320"/>
            <a:ext cx="88924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g-BG" sz="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bg-BG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D:\2017\IMG_20170217_083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155" y="0"/>
            <a:ext cx="4368661" cy="302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авоъгълник 5"/>
          <p:cNvSpPr/>
          <p:nvPr/>
        </p:nvSpPr>
        <p:spPr>
          <a:xfrm>
            <a:off x="1" y="876300"/>
            <a:ext cx="79531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Децата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пяха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рецитираха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едни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най-популярните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произведения,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посветени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деня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майката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Демонстрираха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танцовите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си умения пред своите родители. С много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нежни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думи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те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показаха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че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най-ценният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подарък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се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крие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не в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голяма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лъскава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кутия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а в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сърцето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детето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bg-BG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НИМКИ НА 2 КЛАС ОТ ТВОЯТ ЧАС\IMG_20161028_095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160" y="3582470"/>
            <a:ext cx="3960440" cy="275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СНИМКИ НА 2 КЛАС ОТ ТВОЯТ ЧАС\IMG_20161028_095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2994"/>
            <a:ext cx="4283968" cy="308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авоъгълник 6"/>
          <p:cNvSpPr/>
          <p:nvPr/>
        </p:nvSpPr>
        <p:spPr>
          <a:xfrm>
            <a:off x="3822576" y="3451652"/>
            <a:ext cx="5148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Гледай, колко сме модерни,</a:t>
            </a:r>
            <a:br>
              <a:rPr lang="bg-BG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алени на точки черни. </a:t>
            </a:r>
            <a:endParaRPr lang="bg-BG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08069"/>
      </p:ext>
    </p:extLst>
  </p:cSld>
  <p:clrMapOvr>
    <a:masterClrMapping/>
  </p:clrMapOvr>
  <p:transition spd="med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D:\СНИМКИ 1-3 КЛАС\IMG_20190927_105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247" y="1694175"/>
            <a:ext cx="3435846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D:\снимки за спорта\IMG_20170926_111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6423" y="1307505"/>
            <a:ext cx="2987824" cy="3911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снимки за спорта\IMG_20170926_105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5715" y="3876727"/>
            <a:ext cx="532859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3090071" y="1536549"/>
            <a:ext cx="63015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5400" b="1" dirty="0" smtClean="0">
                <a:ln/>
                <a:solidFill>
                  <a:schemeClr val="accent4"/>
                </a:solidFill>
              </a:rPr>
              <a:t>Спортът е здраве!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10009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4.bp.blogspot.com/-X4HNnPKJopg/V61TuvoYLZI/AAAAAAAAASQ/h3zeScf1ypMHdU_Rsm3pFVIl9CgeggsKwCLcB/s320/740089_772526002779953_556499983005309221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517">
            <a:off x="9159288" y="4096438"/>
            <a:ext cx="2313621" cy="23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5 предложения за Празника на буквите в мола | All the 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01" y="0"/>
            <a:ext cx="5915050" cy="229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Ceca\Downloads\IMG_20170328_113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6350" y="0"/>
            <a:ext cx="3295650" cy="3799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038600" y="2293098"/>
            <a:ext cx="52006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своите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гости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пяха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песни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играха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танци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изпълняваха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стихотворения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отгатваха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гатанки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показаха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вече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грамотни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могат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четат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пишат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bg-BG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33591">
            <a:off x="-24054" y="-72277"/>
            <a:ext cx="2437653" cy="2437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5" b="97112" l="1147" r="98796">
                        <a14:foregroundMark x1="27236" y1="90588" x2="43807" y2="85657"/>
                        <a14:foregroundMark x1="71789" y1="93476" x2="61812" y2="83616"/>
                        <a14:foregroundMark x1="39106" y1="81972" x2="45700" y2="82769"/>
                        <a14:foregroundMark x1="77007" y1="35010" x2="85550" y2="63446"/>
                        <a14:foregroundMark x1="75115" y1="75349" x2="77982" y2="51892"/>
                        <a14:foregroundMark x1="38589" y1="19373" x2="58544" y2="11554"/>
                        <a14:foregroundMark x1="42431" y1="13994" x2="62328" y2="13994"/>
                        <a14:foregroundMark x1="23452" y1="26345" x2="13933" y2="10309"/>
                        <a14:foregroundMark x1="17259" y1="22261" x2="11124" y2="12799"/>
                        <a14:foregroundMark x1="65138" y1="26345" x2="78440" y2="28038"/>
                        <a14:foregroundMark x1="77982" y1="39542" x2="78440" y2="25548"/>
                        <a14:foregroundMark x1="47592" y1="72908" x2="49541" y2="47361"/>
                        <a14:foregroundMark x1="32454" y1="25548" x2="39564" y2="25548"/>
                        <a14:foregroundMark x1="59002" y1="92679" x2="73222" y2="93875"/>
                        <a14:foregroundMark x1="25803" y1="90986" x2="49025" y2="91434"/>
                        <a14:foregroundMark x1="47592" y1="90189" x2="30103" y2="93476"/>
                        <a14:foregroundMark x1="43807" y1="93875" x2="50000" y2="87301"/>
                        <a14:foregroundMark x1="54243" y1="16882" x2="66571" y2="19771"/>
                        <a14:foregroundMark x1="49025" y1="28436" x2="51433" y2="25149"/>
                        <a14:foregroundMark x1="54243" y1="29681" x2="59461" y2="24701"/>
                        <a14:foregroundMark x1="71789" y1="60558" x2="93119" y2="55179"/>
                        <a14:foregroundMark x1="86984" y1="67530" x2="92661" y2="5109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69578" y="4876594"/>
            <a:ext cx="1720902" cy="1981406"/>
          </a:xfrm>
          <a:prstGeom prst="rect">
            <a:avLst/>
          </a:prstGeom>
        </p:spPr>
      </p:pic>
      <p:pic>
        <p:nvPicPr>
          <p:cNvPr id="9" name="Picture 4" descr="C:\Users\Ceca\Desktop\празника на буквите\100DICAM\DSCI20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274740"/>
            <a:ext cx="42672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1725868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9776"/>
            <a:ext cx="12192000" cy="6858000"/>
          </a:xfrm>
          <a:prstGeom prst="rect">
            <a:avLst/>
          </a:prstGeom>
        </p:spPr>
      </p:pic>
      <p:pic>
        <p:nvPicPr>
          <p:cNvPr id="3" name="Picture 9" descr="C:\Users\Ceca\Desktop\17991713_1856723111019761_643554724843434310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1" y="4283593"/>
            <a:ext cx="3504389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381250" y="1181100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4000" b="1" i="1" dirty="0">
                <a:latin typeface="Times New Roman" pitchFamily="18" charset="0"/>
                <a:cs typeface="Times New Roman" pitchFamily="18" charset="0"/>
              </a:rPr>
              <a:t>Еко изложба </a:t>
            </a:r>
          </a:p>
          <a:p>
            <a:pPr algn="ctr"/>
            <a:r>
              <a:rPr lang="bg-BG" sz="4000" b="1" i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bg-BG" sz="4000" b="1" i="1" dirty="0" smtClean="0">
                <a:latin typeface="Times New Roman" pitchFamily="18" charset="0"/>
                <a:cs typeface="Times New Roman" pitchFamily="18" charset="0"/>
              </a:rPr>
              <a:t>Чиста Земя – здрави деца!”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bg-BG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C:\Users\Ceca\Desktop\17991660_1856723574353048_8134095017272143782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5938">
            <a:off x="399504" y="1074908"/>
            <a:ext cx="192514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Ceca\Desktop\18055832_1856725741019498_5567894292705962075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2526" y="3534578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Ceca\Desktop\17918002_1856725784352827_9165453014128847777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45172">
            <a:off x="8537409" y="2511642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9773357"/>
      </p:ext>
    </p:extLst>
  </p:cSld>
  <p:clrMapOvr>
    <a:masterClrMapping/>
  </p:clrMapOvr>
  <p:transition spd="med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257"/>
            <a:ext cx="12192000" cy="6858000"/>
          </a:xfrm>
          <a:prstGeom prst="rect">
            <a:avLst/>
          </a:prstGeom>
        </p:spPr>
      </p:pic>
      <p:pic>
        <p:nvPicPr>
          <p:cNvPr id="5" name="Picture 4" descr="D:\ПАРАД НА ПЕСЕНТА\29748217_1315595985209310_1934721174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7150" y="3305720"/>
            <a:ext cx="4788024" cy="299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409700" y="1733550"/>
            <a:ext cx="9867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НА СЦЕНАТА СМЕ ДОБРИ И МОДЕРНИ!!!! </a:t>
            </a:r>
            <a:endParaRPr lang="bg-BG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D:\празника\48363992_504966739990433_464113791055115059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5307" y="2698676"/>
            <a:ext cx="271576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празника\48387369_285035772363270_6508217467511242752_n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482" y="2680881"/>
            <a:ext cx="313234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809043"/>
      </p:ext>
    </p:extLst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st 52+ Pink Floral PowerPoint Backgrounds on HipWallpaper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ДЕН НА РОЗОВОТА ФЛАНЕЛКА\87306847_3144694262423396_551249862500076748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61476">
            <a:off x="501452" y="1815506"/>
            <a:ext cx="3563888" cy="4751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2" descr="D:\ДЕН НА РОЗОВОТА ФЛАНЕЛКА\87385813_257396571925931_767073120604808806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3938">
            <a:off x="7141914" y="1922578"/>
            <a:ext cx="4707729" cy="4390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ctangle 1"/>
          <p:cNvSpPr/>
          <p:nvPr/>
        </p:nvSpPr>
        <p:spPr>
          <a:xfrm>
            <a:off x="3261045" y="242771"/>
            <a:ext cx="6473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СВЕТОВЕН ДЕН  ЗА БОРБАТА  С НАСИЛИЕТО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55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4000">
        <p14:rippl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11" descr="C:\Documents and Settings\User\Desktop\Нов Куфарче\1 клас\красиви тапети\училищни\Picture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5944" y="3208431"/>
            <a:ext cx="27860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C:\Documents and Settings\User\Desktop\Нов Куфарче\1 клас\красиви тапети\училищни\Picture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650" y="-23812"/>
            <a:ext cx="2857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Documents and Settings\User\Desktop\Нов Куфарче\1 klas\GLAGOLITIC_ALPHABE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43850" y="611188"/>
            <a:ext cx="19431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User\Desktop\Нов Куфарче\1 klas\171511298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6950" y="3883050"/>
            <a:ext cx="1829140" cy="219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282044" y="774465"/>
            <a:ext cx="6555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bg-BG" sz="2400" dirty="0"/>
              <a:t> </a:t>
            </a:r>
            <a:r>
              <a:rPr lang="bg-BG" sz="2400" b="1" dirty="0">
                <a:latin typeface="Book Antiqua" pitchFamily="18" charset="0"/>
              </a:rPr>
              <a:t>Азбуката мила</a:t>
            </a:r>
          </a:p>
          <a:p>
            <a:r>
              <a:rPr lang="bg-BG" sz="2400" b="1" dirty="0">
                <a:latin typeface="Book Antiqua" pitchFamily="18" charset="0"/>
              </a:rPr>
              <a:t>кой с любов дари ни?</a:t>
            </a:r>
          </a:p>
          <a:p>
            <a:r>
              <a:rPr lang="bg-BG" sz="2400" b="1" dirty="0">
                <a:latin typeface="Book Antiqua" pitchFamily="18" charset="0"/>
              </a:rPr>
              <a:t>Кой ни даде сила</a:t>
            </a:r>
          </a:p>
          <a:p>
            <a:r>
              <a:rPr lang="bg-BG" sz="2400" b="1" dirty="0">
                <a:latin typeface="Book Antiqua" pitchFamily="18" charset="0"/>
              </a:rPr>
              <a:t>в робските години?</a:t>
            </a:r>
            <a:endParaRPr lang="en-US" sz="2400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117181" y="2367937"/>
            <a:ext cx="34909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400" b="1" dirty="0">
                <a:latin typeface="Book Antiqua" pitchFamily="18" charset="0"/>
              </a:rPr>
              <a:t>В нощите тирански</a:t>
            </a:r>
          </a:p>
          <a:p>
            <a:r>
              <a:rPr lang="bg-BG" sz="2400" b="1" dirty="0">
                <a:latin typeface="Book Antiqua" pitchFamily="18" charset="0"/>
              </a:rPr>
              <a:t>мрака кой прокуди?</a:t>
            </a:r>
          </a:p>
          <a:p>
            <a:r>
              <a:rPr lang="bg-BG" sz="2400" b="1" dirty="0">
                <a:latin typeface="Book Antiqua" pitchFamily="18" charset="0"/>
              </a:rPr>
              <a:t>Кой рода славянски</a:t>
            </a:r>
          </a:p>
          <a:p>
            <a:r>
              <a:rPr lang="bg-BG" sz="2400" b="1" dirty="0">
                <a:latin typeface="Book Antiqua" pitchFamily="18" charset="0"/>
              </a:rPr>
              <a:t>с писменост пробуди?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495105" y="3937597"/>
            <a:ext cx="32607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sz="2400" b="1" dirty="0">
                <a:latin typeface="Book Antiqua" pitchFamily="18" charset="0"/>
              </a:rPr>
              <a:t>Кой към светлината</a:t>
            </a:r>
          </a:p>
          <a:p>
            <a:r>
              <a:rPr lang="bg-BG" sz="2400" b="1" dirty="0">
                <a:latin typeface="Book Antiqua" pitchFamily="18" charset="0"/>
              </a:rPr>
              <a:t>тръгна да ни води?</a:t>
            </a:r>
          </a:p>
          <a:p>
            <a:pPr>
              <a:buFontTx/>
              <a:buChar char="-"/>
            </a:pPr>
            <a:r>
              <a:rPr lang="en-US" sz="2400" b="1" dirty="0">
                <a:latin typeface="Book Antiqua" pitchFamily="18" charset="0"/>
              </a:rPr>
              <a:t> </a:t>
            </a:r>
            <a:r>
              <a:rPr lang="bg-BG" sz="2400" b="1" dirty="0">
                <a:latin typeface="Book Antiqua" pitchFamily="18" charset="0"/>
              </a:rPr>
              <a:t>Солунските братя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95105" y="4951686"/>
            <a:ext cx="413378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3600" b="1" cap="none" spc="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Кирил и Методий!</a:t>
            </a:r>
            <a:endParaRPr lang="en-US" sz="3600" b="1" cap="none" spc="0" dirty="0">
              <a:ln>
                <a:solidFill>
                  <a:schemeClr val="accent4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9372"/>
          <a:stretch/>
        </p:blipFill>
        <p:spPr>
          <a:xfrm>
            <a:off x="0" y="2519362"/>
            <a:ext cx="4036423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71884"/>
      </p:ext>
    </p:extLst>
  </p:cSld>
  <p:clrMapOvr>
    <a:masterClrMapping/>
  </p:clrMapOvr>
  <p:transition spd="med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2A7B17EA-BCB9-4127-BEF6-D7459CA3EE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5404" y="0"/>
            <a:ext cx="12344400" cy="6827520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2351584" y="620689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bg-BG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Ceca\Desktop\IMG_20171005_105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9352" y="1995353"/>
            <a:ext cx="3929046" cy="283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СНИМКИ 1-3 КЛАС\IMG_20191021_094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6187" y="47320"/>
            <a:ext cx="3619872" cy="3054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D:\снимки от твоят час\P10509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9878" y="4252400"/>
            <a:ext cx="4632122" cy="266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D:\снимки от твоят час\P1050916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75404" y="3851726"/>
            <a:ext cx="4692442" cy="297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СНИМКИ ОТ ЙОНКА\IMG_20171214_1101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96998" y="0"/>
            <a:ext cx="3507441" cy="2630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кръглен правоъгълник 13"/>
          <p:cNvSpPr/>
          <p:nvPr/>
        </p:nvSpPr>
        <p:spPr>
          <a:xfrm>
            <a:off x="3584430" y="809875"/>
            <a:ext cx="5112568" cy="9087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atin typeface="Times New Roman" pitchFamily="18" charset="0"/>
                <a:cs typeface="Times New Roman" pitchFamily="18" charset="0"/>
              </a:rPr>
              <a:t>Участия в различни проекти </a:t>
            </a:r>
          </a:p>
        </p:txBody>
      </p:sp>
    </p:spTree>
    <p:extLst>
      <p:ext uri="{BB962C8B-B14F-4D97-AF65-F5344CB8AC3E}">
        <p14:creationId xmlns:p14="http://schemas.microsoft.com/office/powerpoint/2010/main" val="3207275039"/>
      </p:ext>
    </p:extLst>
  </p:cSld>
  <p:clrMapOvr>
    <a:masterClrMapping/>
  </p:clrMapOvr>
  <p:transition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2">
            <a:extLst>
              <a:ext uri="{FF2B5EF4-FFF2-40B4-BE49-F238E27FC236}">
                <a16:creationId xmlns:a16="http://schemas.microsoft.com/office/drawing/2014/main" id="{2A7B17EA-BCB9-4127-BEF6-D7459CA3EE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5404" y="0"/>
            <a:ext cx="12344400" cy="6827520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2A7B17EA-BCB9-4127-BEF6-D7459CA3EE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12344400" cy="6827520"/>
          </a:xfrm>
          <a:prstGeom prst="rect">
            <a:avLst/>
          </a:prstGeom>
        </p:spPr>
      </p:pic>
      <p:pic>
        <p:nvPicPr>
          <p:cNvPr id="4" name="Picture 2" descr="D:\ДЕКЕМВРИ 2017 ГОД СНИМКИ\IMG_20171110_082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086" y="0"/>
            <a:ext cx="4709864" cy="353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края на УГ И ТВОЯТ ЧАС\34118202_1369535116482063_618404695535045836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003" y="3657305"/>
            <a:ext cx="5657850" cy="318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Ceca\Desktop\МЕРКА\16667518_971113566324222_969411031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4700" y="-14976"/>
            <a:ext cx="5044296" cy="328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D:\снимки 2017  a\IMG_20171031_090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2143" y="3289087"/>
            <a:ext cx="4049410" cy="360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1070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2A7B17EA-BCB9-4127-BEF6-D7459CA3EE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"/>
            <a:ext cx="12192000" cy="682752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1775520" y="6165304"/>
            <a:ext cx="88924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g-BG" sz="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bg-BG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СНИМКИ НА 2 КЛАС ОТ ТВОЯТ ЧАС\IMG_20161109_110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6382" y="1489661"/>
            <a:ext cx="7446268" cy="514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авоъгълник 4"/>
          <p:cNvSpPr/>
          <p:nvPr/>
        </p:nvSpPr>
        <p:spPr>
          <a:xfrm>
            <a:off x="1996083" y="620689"/>
            <a:ext cx="8106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6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ЧЕСТИТ ПРАЗНИК!</a:t>
            </a:r>
          </a:p>
        </p:txBody>
      </p:sp>
    </p:spTree>
    <p:extLst>
      <p:ext uri="{BB962C8B-B14F-4D97-AF65-F5344CB8AC3E}">
        <p14:creationId xmlns:p14="http://schemas.microsoft.com/office/powerpoint/2010/main" val="2046289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27409"/>
          </a:xfrm>
          <a:prstGeom prst="rect">
            <a:avLst/>
          </a:prstGeom>
        </p:spPr>
      </p:pic>
      <p:pic>
        <p:nvPicPr>
          <p:cNvPr id="5" name="Picture 4" descr="C:\Documents and Settings\User\Desktop\Нов Куфарче\1 klas\SSK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" b="95152" l="2431" r="91319"/>
                    </a14:imgEffect>
                  </a14:imgLayer>
                </a14:imgProps>
              </a:ext>
            </a:extLst>
          </a:blip>
          <a:srcRect r="388" b="5086"/>
          <a:stretch>
            <a:fillRect/>
          </a:stretch>
        </p:blipFill>
        <p:spPr bwMode="auto">
          <a:xfrm>
            <a:off x="7855160" y="1142054"/>
            <a:ext cx="4101708" cy="464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57943" y="2154759"/>
            <a:ext cx="63311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>
                <a:latin typeface="Book Antiqua" pitchFamily="18" charset="0"/>
              </a:rPr>
              <a:t> Разучаваме песни и стихотворения. Вием венци и с тях украсяваме портретите на светите братя Кирил и Методий. </a:t>
            </a:r>
          </a:p>
          <a:p>
            <a:pPr algn="ctr"/>
            <a:r>
              <a:rPr lang="en-US" sz="2400" b="1" dirty="0">
                <a:latin typeface="Book Antiqua" pitchFamily="18" charset="0"/>
              </a:rPr>
              <a:t>24 –</a:t>
            </a:r>
            <a:r>
              <a:rPr lang="bg-BG" sz="2400" b="1" dirty="0">
                <a:latin typeface="Book Antiqua" pitchFamily="18" charset="0"/>
              </a:rPr>
              <a:t>ти май в условията на дигитална среда не може да намали въздействието на празника.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629545" y="1037273"/>
            <a:ext cx="498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3200" b="1" dirty="0">
                <a:latin typeface="Book Antiqua" pitchFamily="18" charset="0"/>
              </a:rPr>
              <a:t>Как празнуваме 24 май?</a:t>
            </a:r>
          </a:p>
        </p:txBody>
      </p:sp>
    </p:spTree>
    <p:extLst>
      <p:ext uri="{BB962C8B-B14F-4D97-AF65-F5344CB8AC3E}">
        <p14:creationId xmlns:p14="http://schemas.microsoft.com/office/powerpoint/2010/main" val="3701774649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44781"/>
            <a:ext cx="12192000" cy="770278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5785" y="64100"/>
            <a:ext cx="4363603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СНИМКИ НА 2 КЛАС ОТ ТВОЯТ ЧАС\IMG_20161017_111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8897" y="3510977"/>
            <a:ext cx="4364730" cy="32613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2267445" y="607906"/>
            <a:ext cx="656024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i="1" u="sng" dirty="0" smtClean="0"/>
              <a:t>Празник</a:t>
            </a:r>
            <a:r>
              <a:rPr lang="bg-BG" sz="2400" b="1" i="1" dirty="0" smtClean="0"/>
              <a:t> </a:t>
            </a:r>
            <a:br>
              <a:rPr lang="bg-BG" sz="2400" b="1" i="1" dirty="0" smtClean="0"/>
            </a:br>
            <a:r>
              <a:rPr lang="bg-BG" sz="2400" b="1" i="1" dirty="0" smtClean="0"/>
              <a:t>Предпразнична радост</a:t>
            </a:r>
            <a:br>
              <a:rPr lang="bg-BG" sz="2400" b="1" i="1" dirty="0" smtClean="0"/>
            </a:br>
            <a:r>
              <a:rPr lang="bg-BG" sz="2400" b="1" i="1" dirty="0" smtClean="0"/>
              <a:t> в гърдите напира,</a:t>
            </a:r>
            <a:br>
              <a:rPr lang="bg-BG" sz="2400" b="1" i="1" dirty="0" smtClean="0"/>
            </a:br>
            <a:r>
              <a:rPr lang="bg-BG" sz="2400" b="1" i="1" dirty="0" smtClean="0"/>
              <a:t> в сърцето ми детско</a:t>
            </a:r>
            <a:br>
              <a:rPr lang="bg-BG" sz="2400" b="1" i="1" dirty="0" smtClean="0"/>
            </a:br>
            <a:r>
              <a:rPr lang="bg-BG" sz="2400" b="1" i="1" dirty="0" smtClean="0"/>
              <a:t> едва се побира!</a:t>
            </a:r>
            <a:br>
              <a:rPr lang="bg-BG" sz="2400" b="1" i="1" dirty="0" smtClean="0"/>
            </a:br>
            <a:r>
              <a:rPr lang="bg-BG" sz="2400" b="1" i="1" dirty="0" smtClean="0"/>
              <a:t>Венци сме увили </a:t>
            </a:r>
            <a:br>
              <a:rPr lang="bg-BG" sz="2400" b="1" i="1" dirty="0" smtClean="0"/>
            </a:br>
            <a:r>
              <a:rPr lang="bg-BG" sz="2400" b="1" i="1" dirty="0" smtClean="0"/>
              <a:t>с божур, перуника,</a:t>
            </a:r>
            <a:br>
              <a:rPr lang="bg-BG" sz="2400" b="1" i="1" dirty="0" smtClean="0"/>
            </a:br>
            <a:r>
              <a:rPr lang="bg-BG" sz="2400" b="1" i="1" dirty="0" smtClean="0"/>
              <a:t> със люляци бели и</a:t>
            </a:r>
            <a:br>
              <a:rPr lang="bg-BG" sz="2400" b="1" i="1" dirty="0" smtClean="0"/>
            </a:br>
            <a:r>
              <a:rPr lang="bg-BG" sz="2400" b="1" i="1" dirty="0" smtClean="0"/>
              <a:t> горска иглика.</a:t>
            </a:r>
            <a:br>
              <a:rPr lang="bg-BG" sz="2400" b="1" i="1" dirty="0" smtClean="0"/>
            </a:br>
            <a:r>
              <a:rPr lang="bg-BG" sz="2400" b="1" i="1" dirty="0" smtClean="0"/>
              <a:t>Че утре е празник</a:t>
            </a:r>
            <a:br>
              <a:rPr lang="bg-BG" sz="2400" b="1" i="1" dirty="0" smtClean="0"/>
            </a:br>
            <a:r>
              <a:rPr lang="bg-BG" sz="2400" b="1" i="1" dirty="0" smtClean="0"/>
              <a:t> голям, всенароден </a:t>
            </a:r>
            <a:br>
              <a:rPr lang="bg-BG" sz="2400" b="1" i="1" dirty="0" smtClean="0"/>
            </a:br>
            <a:r>
              <a:rPr lang="bg-BG" sz="2400" b="1" i="1" dirty="0" smtClean="0"/>
              <a:t>на двамата братя – </a:t>
            </a:r>
            <a:br>
              <a:rPr lang="bg-BG" sz="2400" b="1" i="1" dirty="0" smtClean="0"/>
            </a:br>
            <a:r>
              <a:rPr lang="bg-BG" sz="2400" b="1" i="1" dirty="0" smtClean="0"/>
              <a:t>Кирил и Методий! </a:t>
            </a:r>
            <a:br>
              <a:rPr lang="bg-BG" sz="2400" b="1" i="1" dirty="0" smtClean="0"/>
            </a:br>
            <a:r>
              <a:rPr lang="bg-BG" sz="2400" b="1" i="1" dirty="0" smtClean="0"/>
              <a:t>О, азбука наша, </a:t>
            </a:r>
            <a:br>
              <a:rPr lang="bg-BG" sz="2400" b="1" i="1" dirty="0" smtClean="0"/>
            </a:br>
            <a:r>
              <a:rPr lang="bg-BG" sz="2400" b="1" i="1" dirty="0" smtClean="0"/>
              <a:t>преславна навеки!</a:t>
            </a:r>
            <a:br>
              <a:rPr lang="bg-BG" sz="2400" b="1" i="1" dirty="0" smtClean="0"/>
            </a:br>
            <a:r>
              <a:rPr lang="bg-BG" sz="2400" b="1" i="1" dirty="0" smtClean="0"/>
              <a:t>Води ни по мирни </a:t>
            </a:r>
            <a:br>
              <a:rPr lang="bg-BG" sz="2400" b="1" i="1" dirty="0" smtClean="0"/>
            </a:br>
            <a:r>
              <a:rPr lang="bg-BG" sz="2400" b="1" i="1" dirty="0" smtClean="0"/>
              <a:t>и светли пътеки!</a:t>
            </a:r>
            <a:endParaRPr lang="bg-BG" sz="2400" b="1" i="1" dirty="0"/>
          </a:p>
        </p:txBody>
      </p:sp>
      <p:sp>
        <p:nvSpPr>
          <p:cNvPr id="10" name="Rectangle 9"/>
          <p:cNvSpPr/>
          <p:nvPr/>
        </p:nvSpPr>
        <p:spPr>
          <a:xfrm rot="19771091">
            <a:off x="-1108957" y="1626970"/>
            <a:ext cx="6164274" cy="26515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g-BG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Спомени от </a:t>
            </a:r>
          </a:p>
          <a:p>
            <a:pPr algn="ctr"/>
            <a:r>
              <a:rPr lang="bg-BG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празници и делници!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99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4289" y="1320478"/>
            <a:ext cx="2599203" cy="265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471272" y="0"/>
            <a:ext cx="3521894" cy="2640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loud 9"/>
          <p:cNvSpPr/>
          <p:nvPr/>
        </p:nvSpPr>
        <p:spPr>
          <a:xfrm>
            <a:off x="3542686" y="232228"/>
            <a:ext cx="4599392" cy="2612571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94382" y="79664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Четенето лесно,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писането лесно,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 от таз задача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иде ми да плача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СНИМКИ НА 2 КЛАС ОТ ТВОЯТ ЧАС\IMG_20161123_123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8324" y="4123738"/>
            <a:ext cx="39604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217088" y="3314509"/>
            <a:ext cx="3672408" cy="275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305626" y="931698"/>
            <a:ext cx="6894285" cy="151437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02756" y="1504220"/>
            <a:ext cx="5514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>
                <a:latin typeface="Times New Roman" pitchFamily="18" charset="0"/>
                <a:cs typeface="Times New Roman" pitchFamily="18" charset="0"/>
              </a:rPr>
              <a:t>ГЕРОИТЕ ПИТАТ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bg-BG" b="1" dirty="0">
                <a:latin typeface="Times New Roman" pitchFamily="18" charset="0"/>
                <a:cs typeface="Times New Roman" pitchFamily="18" charset="0"/>
              </a:rPr>
              <a:t>  “ОТ КОЯ ПРИКАЗКА СМЕ?”</a:t>
            </a:r>
            <a:endParaRPr lang="bg-BG" b="1" dirty="0"/>
          </a:p>
        </p:txBody>
      </p:sp>
      <p:pic>
        <p:nvPicPr>
          <p:cNvPr id="13" name="Picture 4" descr="D:\СНИМКИ НА 2 КЛАС ОТ ТВОЯТ ЧАС\IMG_20161123_074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16" y="2646491"/>
            <a:ext cx="4320480" cy="29199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2" descr="D:\СНИМКИ НА 2 КЛАС ОТ ТВОЯТ ЧАС\IMG_20161122_125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2181" y="2463007"/>
            <a:ext cx="4295461" cy="29335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6921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85656" y="1517134"/>
            <a:ext cx="6020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„Математиката – трудна, но разбираема” </a:t>
            </a:r>
            <a:endParaRPr 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СНИМКИ 1-3 КЛАС\IMG_20191017_090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803" y="1978799"/>
            <a:ext cx="365187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D:\СНИМКИ 1-3 КЛАС\IMG_20191017_091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1559" y="1978799"/>
            <a:ext cx="396044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онтейнер за съдържание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44" y="4078029"/>
            <a:ext cx="4896544" cy="245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72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000">
        <p14:prism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90435" y="1841699"/>
            <a:ext cx="9211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i="1" dirty="0" smtClean="0"/>
              <a:t> Националната седмица на четенето- „Любими приказни герои гостуват на най-малките” – учениците от </a:t>
            </a:r>
            <a:r>
              <a:rPr lang="en-US" sz="2400" b="1" i="1" dirty="0" smtClean="0"/>
              <a:t>V </a:t>
            </a:r>
            <a:r>
              <a:rPr lang="bg-BG" sz="2400" b="1" i="1" dirty="0" smtClean="0"/>
              <a:t>клас гостуваха на първокласниците.</a:t>
            </a:r>
            <a:endParaRPr lang="bg-BG" sz="2400" i="1" dirty="0"/>
          </a:p>
        </p:txBody>
      </p:sp>
      <p:pic>
        <p:nvPicPr>
          <p:cNvPr id="5" name="Picture 3" descr="C:\Users\Ceca\Desktop\снимки от празника 2015г1 КЛАС\Picture 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2028"/>
            <a:ext cx="5076056" cy="304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Ceca\Desktop\снимки от празника 2015г1 КЛАС\Picture 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7894" y="3360034"/>
            <a:ext cx="4067944" cy="2409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2117870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лавие 1"/>
          <p:cNvSpPr>
            <a:spLocks noGrp="1"/>
          </p:cNvSpPr>
          <p:nvPr>
            <p:ph type="title"/>
          </p:nvPr>
        </p:nvSpPr>
        <p:spPr>
          <a:xfrm>
            <a:off x="2608922" y="1280029"/>
            <a:ext cx="8229600" cy="697523"/>
          </a:xfrm>
        </p:spPr>
        <p:txBody>
          <a:bodyPr>
            <a:normAutofit/>
          </a:bodyPr>
          <a:lstStyle/>
          <a:p>
            <a:r>
              <a:rPr lang="bg-BG" b="1" dirty="0">
                <a:latin typeface="Times New Roman" pitchFamily="18" charset="0"/>
                <a:cs typeface="Times New Roman" pitchFamily="18" charset="0"/>
              </a:rPr>
              <a:t>Седмицата на бащата </a:t>
            </a:r>
          </a:p>
        </p:txBody>
      </p:sp>
      <p:pic>
        <p:nvPicPr>
          <p:cNvPr id="5" name="Picture 2" descr="D:\СЕДМИЦА НА БАЩАТА\IMG_20171110_101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771" y="1987506"/>
            <a:ext cx="3816423" cy="243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Ceca\Desktop\14925471_1436220463059455_565019048584970414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5159" y="1817082"/>
            <a:ext cx="429647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Ceca\Desktop\Нова папка\received_89125581097666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46" y="4305740"/>
            <a:ext cx="424847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D:\СЕДМИЦА НА БАЩАТА\IMG_20171110_1013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4808" y="4351126"/>
            <a:ext cx="4176464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800677" y="348980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Ето на – ръка на мама,</a:t>
            </a:r>
          </a:p>
          <a:p>
            <a:pPr algn="ctr"/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ето на – ръка на тате.  </a:t>
            </a:r>
            <a:endParaRPr 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935156"/>
      </p:ext>
    </p:extLst>
  </p:cSld>
  <p:clrMapOvr>
    <a:masterClrMapping/>
  </p:clrMapOvr>
  <p:transition spd="med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623</Words>
  <Application>Microsoft Office PowerPoint</Application>
  <PresentationFormat>Widescreen</PresentationFormat>
  <Paragraphs>51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Monotype Corsiva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Седмицата на бащата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Nataliq Atanasova</dc:creator>
  <cp:lastModifiedBy>Nataliq Atanasova</cp:lastModifiedBy>
  <cp:revision>47</cp:revision>
  <dcterms:created xsi:type="dcterms:W3CDTF">2020-05-11T14:36:36Z</dcterms:created>
  <dcterms:modified xsi:type="dcterms:W3CDTF">2020-05-14T08:25:56Z</dcterms:modified>
</cp:coreProperties>
</file>